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4"/>
  </p:notesMasterIdLst>
  <p:sldIdLst>
    <p:sldId id="276" r:id="rId5"/>
    <p:sldId id="472" r:id="rId6"/>
    <p:sldId id="311" r:id="rId7"/>
    <p:sldId id="459" r:id="rId8"/>
    <p:sldId id="469" r:id="rId9"/>
    <p:sldId id="470" r:id="rId10"/>
    <p:sldId id="314" r:id="rId11"/>
    <p:sldId id="463" r:id="rId12"/>
    <p:sldId id="464" r:id="rId13"/>
    <p:sldId id="465" r:id="rId14"/>
    <p:sldId id="466" r:id="rId15"/>
    <p:sldId id="461" r:id="rId16"/>
    <p:sldId id="467" r:id="rId17"/>
    <p:sldId id="468" r:id="rId18"/>
    <p:sldId id="315" r:id="rId19"/>
    <p:sldId id="317" r:id="rId20"/>
    <p:sldId id="471" r:id="rId21"/>
    <p:sldId id="316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41" r:id="rId44"/>
    <p:sldId id="343" r:id="rId45"/>
    <p:sldId id="344" r:id="rId46"/>
    <p:sldId id="346" r:id="rId47"/>
    <p:sldId id="345" r:id="rId48"/>
    <p:sldId id="347" r:id="rId49"/>
    <p:sldId id="349" r:id="rId50"/>
    <p:sldId id="350" r:id="rId51"/>
    <p:sldId id="348" r:id="rId52"/>
    <p:sldId id="30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pos="27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D1A"/>
    <a:srgbClr val="C92131"/>
    <a:srgbClr val="D32629"/>
    <a:srgbClr val="A4302D"/>
    <a:srgbClr val="041827"/>
    <a:srgbClr val="FFD933"/>
    <a:srgbClr val="05A5DB"/>
    <a:srgbClr val="A662DF"/>
    <a:srgbClr val="00426B"/>
    <a:srgbClr val="5CC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13"/>
    <p:restoredTop sz="56155"/>
  </p:normalViewPr>
  <p:slideViewPr>
    <p:cSldViewPr snapToGrid="0" snapToObjects="1">
      <p:cViewPr varScale="1">
        <p:scale>
          <a:sx n="76" d="100"/>
          <a:sy n="76" d="100"/>
        </p:scale>
        <p:origin x="1712" y="200"/>
      </p:cViewPr>
      <p:guideLst>
        <p:guide orient="horz" pos="3864"/>
        <p:guide pos="27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21B8B-00AD-A747-8DB8-0E69FC3A653A}" type="datetimeFigureOut">
              <a:rPr lang="en-US" smtClean="0"/>
              <a:t>12/20/19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8CD7E-1197-9041-9EA9-3B1097BE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6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6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6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44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0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94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8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1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31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72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30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72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Know a programming language.</a:t>
            </a:r>
          </a:p>
          <a:p>
            <a:pPr marL="228600" indent="-228600">
              <a:buAutoNum type="arabicPeriod"/>
            </a:pPr>
            <a:r>
              <a:rPr lang="en-US" dirty="0"/>
              <a:t>People who enjoy curly braces.</a:t>
            </a:r>
          </a:p>
          <a:p>
            <a:pPr marL="228600" indent="-228600">
              <a:buAutoNum type="arabicPeriod"/>
            </a:pPr>
            <a:r>
              <a:rPr lang="en-US" dirty="0"/>
              <a:t>No authors</a:t>
            </a:r>
          </a:p>
          <a:p>
            <a:pPr marL="228600" indent="-228600">
              <a:buAutoNum type="arabicPeriod"/>
            </a:pPr>
            <a:r>
              <a:rPr lang="en-US" dirty="0"/>
              <a:t>No need to have done mobile.</a:t>
            </a:r>
          </a:p>
          <a:p>
            <a:pPr marL="228600" indent="-228600">
              <a:buAutoNum type="arabicPeriod"/>
            </a:pPr>
            <a:r>
              <a:rPr lang="en-US" dirty="0"/>
              <a:t>Admin access on PC.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Have heard of Flutter, but want to learn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36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5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48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87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41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44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90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525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141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88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23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22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5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10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083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681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860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49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399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23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92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93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887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12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088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065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84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811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139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928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651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007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28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95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83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31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1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F3ED9-A8D5-3543-9986-EC3F973AC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DE2DEF-A2DA-7144-814D-951649ECD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2ACB31F-22D5-9342-AFCD-7AEE8CA59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326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F26C-59AD-C74B-8AB4-47DA5D7F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7760-35F5-1741-B2EB-290C537D6DFB}" type="datetime1">
              <a:rPr lang="en-US" smtClean="0"/>
              <a:t>12/20/19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712DF7-1F59-044D-829B-A1C811893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Sample - x33005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43AF8-3435-7640-AE41-B2EC446F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0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68E43-8554-AD4F-9499-A3183516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7A691-89AB-3A4F-B7EB-7D318A6253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6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0863-5227-5D48-AAFA-980059B9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015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78C86-2D2E-A748-9D78-D0FC4361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4987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D3262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59749-A75E-7047-B887-1D0D1254B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5930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661A-D07D-F34E-93BC-7E293E74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BB3EF-A5EF-7C40-8B2F-D80B38577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7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Blu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5D018-ADE9-624F-BFBB-AC65906C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A8184-3654-7C4A-9EE1-4A4D729B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5C8AC-8BF9-E74C-A456-FF7256F28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1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8A026A-A857-D747-9455-544FBD2A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30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-5463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545687-1BA4-5F4A-A282-8B7F8063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B3E61-0157-A64F-80FD-870D371E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44BDDD-35E0-6842-B25C-F01617C41F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0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AEB64-E166-FE41-AAF9-60994754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A625-B6EE-6145-86CC-52E0C18A7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D5EB6-7AED-FA43-8CE6-D9B320CCB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49147" y="6176963"/>
            <a:ext cx="1716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0B7EFA1C-E4DE-344B-BACE-D11BF3FE26C1}" type="datetime1">
              <a:rPr lang="en-US" smtClean="0"/>
              <a:t>12/20/19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3A66D-37BB-1F47-802E-BC576707F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3113" y="6176963"/>
            <a:ext cx="3631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r>
              <a:rPr lang="en-US"/>
              <a:t>John Sample - x33005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FAB26-DFBC-CE4E-95CE-F26AF5E62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374" y="6176963"/>
            <a:ext cx="14544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1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donward@quickenloans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tiff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tiff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flutter.dev/flutter/dart-ui/TextAlign-class.html" TargetMode="External"/><Relationship Id="rId13" Type="http://schemas.openxmlformats.org/officeDocument/2006/relationships/hyperlink" Target="https://api.flutter.dev/flutter/dart-core/double-class.html" TargetMode="External"/><Relationship Id="rId3" Type="http://schemas.openxmlformats.org/officeDocument/2006/relationships/hyperlink" Target="https://api.flutter.dev/flutter/widgets/Text/Text.html" TargetMode="External"/><Relationship Id="rId7" Type="http://schemas.openxmlformats.org/officeDocument/2006/relationships/hyperlink" Target="https://api.flutter.dev/flutter/painting/StrutStyle-class.html" TargetMode="External"/><Relationship Id="rId12" Type="http://schemas.openxmlformats.org/officeDocument/2006/relationships/hyperlink" Target="https://api.flutter.dev/flutter/rendering/TextOverflow-class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pi.flutter.dev/flutter/painting/TextStyle-class.html" TargetMode="External"/><Relationship Id="rId11" Type="http://schemas.openxmlformats.org/officeDocument/2006/relationships/hyperlink" Target="https://api.flutter.dev/flutter/dart-core/bool-class.html" TargetMode="External"/><Relationship Id="rId5" Type="http://schemas.openxmlformats.org/officeDocument/2006/relationships/hyperlink" Target="https://api.flutter.dev/flutter/foundation/Key-class.html" TargetMode="External"/><Relationship Id="rId10" Type="http://schemas.openxmlformats.org/officeDocument/2006/relationships/hyperlink" Target="https://api.flutter.dev/flutter/dart-ui/Locale-class.html" TargetMode="External"/><Relationship Id="rId4" Type="http://schemas.openxmlformats.org/officeDocument/2006/relationships/hyperlink" Target="https://api.flutter.dev/flutter/dart-core/String-class.html" TargetMode="External"/><Relationship Id="rId9" Type="http://schemas.openxmlformats.org/officeDocument/2006/relationships/hyperlink" Target="https://api.flutter.dev/flutter/dart-ui/TextDirection-class.html" TargetMode="External"/><Relationship Id="rId14" Type="http://schemas.openxmlformats.org/officeDocument/2006/relationships/hyperlink" Target="https://api.flutter.dev/flutter/dart-core/int-clas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donward@quickenloans.com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tiff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tiff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3373"/>
          <a:stretch/>
        </p:blipFill>
        <p:spPr>
          <a:xfrm flipH="1">
            <a:off x="818030" y="351233"/>
            <a:ext cx="10555941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30" y="4169833"/>
            <a:ext cx="5457739" cy="1894276"/>
          </a:xfrm>
        </p:spPr>
        <p:txBody>
          <a:bodyPr anchor="t" anchorCtr="0">
            <a:noAutofit/>
          </a:bodyPr>
          <a:lstStyle/>
          <a:p>
            <a:r>
              <a:rPr lang="en-US" sz="3200" b="1" dirty="0"/>
              <a:t>Bringing ML to Mobile Apps – Let’s build an app to perform Face Recognition using Flutter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00675B-0A70-7F4D-8360-029C043FB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561" y="4170183"/>
            <a:ext cx="4893276" cy="2171946"/>
          </a:xfrm>
        </p:spPr>
        <p:txBody>
          <a:bodyPr>
            <a:normAutofit fontScale="92500" lnSpcReduction="20000"/>
          </a:bodyPr>
          <a:lstStyle/>
          <a:p>
            <a:r>
              <a:rPr lang="en-US" sz="4400" b="1" dirty="0"/>
              <a:t>Don Ward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Senior Research Engineer</a:t>
            </a:r>
          </a:p>
          <a:p>
            <a:r>
              <a:rPr lang="en-US" sz="2800" dirty="0">
                <a:solidFill>
                  <a:schemeClr val="bg1"/>
                </a:solidFill>
                <a:hlinkClick r:id="rId4"/>
              </a:rPr>
              <a:t>donward@quickenloans.com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@</a:t>
            </a:r>
            <a:r>
              <a:rPr lang="en-US" sz="2800" dirty="0" err="1">
                <a:solidFill>
                  <a:schemeClr val="bg1"/>
                </a:solidFill>
              </a:rPr>
              <a:t>donwardpeng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754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5AE3-DC96-604C-890E-94B349B2507D}"/>
              </a:ext>
            </a:extLst>
          </p:cNvPr>
          <p:cNvSpPr/>
          <p:nvPr/>
        </p:nvSpPr>
        <p:spPr>
          <a:xfrm>
            <a:off x="1567543" y="914400"/>
            <a:ext cx="9111343" cy="5225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71217-D393-9D42-A631-5367AF5E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53" y="2067741"/>
            <a:ext cx="7433494" cy="2722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2D08E-9C60-C54F-B1A2-9ABE3C26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4201" y="-1268735"/>
            <a:ext cx="14260401" cy="98096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9B796B-3ECB-2E4D-9D19-F68884DF1B70}"/>
              </a:ext>
            </a:extLst>
          </p:cNvPr>
          <p:cNvSpPr txBox="1"/>
          <p:nvPr/>
        </p:nvSpPr>
        <p:spPr>
          <a:xfrm>
            <a:off x="1918009" y="1037063"/>
            <a:ext cx="4404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React Native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C8D80E-6528-7849-9A45-F91096BC5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1517650"/>
            <a:ext cx="8001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74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5AE3-DC96-604C-890E-94B349B2507D}"/>
              </a:ext>
            </a:extLst>
          </p:cNvPr>
          <p:cNvSpPr/>
          <p:nvPr/>
        </p:nvSpPr>
        <p:spPr>
          <a:xfrm>
            <a:off x="1567543" y="914400"/>
            <a:ext cx="9111343" cy="5225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71217-D393-9D42-A631-5367AF5E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53" y="2067741"/>
            <a:ext cx="7433494" cy="2722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2D08E-9C60-C54F-B1A2-9ABE3C26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4201" y="-1268735"/>
            <a:ext cx="14260401" cy="98096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9B796B-3ECB-2E4D-9D19-F68884DF1B70}"/>
              </a:ext>
            </a:extLst>
          </p:cNvPr>
          <p:cNvSpPr txBox="1"/>
          <p:nvPr/>
        </p:nvSpPr>
        <p:spPr>
          <a:xfrm>
            <a:off x="1918009" y="1037063"/>
            <a:ext cx="4404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Flutter</a:t>
            </a:r>
            <a:endParaRPr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1A561-0126-2A41-8B21-9F7CC968C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200" y="1498600"/>
            <a:ext cx="79756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7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5AE3-DC96-604C-890E-94B349B2507D}"/>
              </a:ext>
            </a:extLst>
          </p:cNvPr>
          <p:cNvSpPr/>
          <p:nvPr/>
        </p:nvSpPr>
        <p:spPr>
          <a:xfrm>
            <a:off x="1567543" y="914400"/>
            <a:ext cx="9111343" cy="5225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71217-D393-9D42-A631-5367AF5E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53" y="2067741"/>
            <a:ext cx="7433494" cy="2722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2D08E-9C60-C54F-B1A2-9ABE3C26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06987" y="-1377839"/>
            <a:ext cx="14260401" cy="98096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DC815A-F000-0D4B-81F2-A78657A3B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066" y="1463221"/>
            <a:ext cx="73152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6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0" y="-397764"/>
            <a:ext cx="4464179" cy="7250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782105" y="2101389"/>
            <a:ext cx="3722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‘Why Dart?’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811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0" y="-397764"/>
            <a:ext cx="4464179" cy="7250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782105" y="2101389"/>
            <a:ext cx="5008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Need next slide!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396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674076" y="1859340"/>
            <a:ext cx="590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are we building today?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Online Media 4" descr="flutter_example.mp4">
            <a:hlinkClick r:id="" action="ppaction://media"/>
            <a:extLst>
              <a:ext uri="{FF2B5EF4-FFF2-40B4-BE49-F238E27FC236}">
                <a16:creationId xmlns:a16="http://schemas.microsoft.com/office/drawing/2014/main" id="{86E044F2-8CBE-654D-9649-B28A16603F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5723" y="0"/>
            <a:ext cx="3457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4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2" y="545678"/>
            <a:ext cx="7891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setup your environment!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0B7C3-6A7B-2847-8604-7BA55E7EE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884" y="2804187"/>
            <a:ext cx="4037116" cy="40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3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5AE3-DC96-604C-890E-94B349B2507D}"/>
              </a:ext>
            </a:extLst>
          </p:cNvPr>
          <p:cNvSpPr/>
          <p:nvPr/>
        </p:nvSpPr>
        <p:spPr>
          <a:xfrm>
            <a:off x="1567543" y="914400"/>
            <a:ext cx="9111343" cy="5225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71217-D393-9D42-A631-5367AF5E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53" y="2067741"/>
            <a:ext cx="7433494" cy="2722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2D08E-9C60-C54F-B1A2-9ABE3C26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4201" y="-1268735"/>
            <a:ext cx="14260401" cy="98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75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132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0" y="1945967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Flutter SDK installed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Visual Studio Code installed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Android emulator or iOS simulator running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algn="ctr"/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http://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bit.ly</a:t>
            </a:r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detroitmeetsflutter</a:t>
            </a:r>
            <a:endParaRPr lang="en-US" sz="3200" dirty="0">
              <a:solidFill>
                <a:srgbClr val="FFFF00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372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3CD223-EA8B-3545-A66F-51CFC8B1BBC7}"/>
              </a:ext>
            </a:extLst>
          </p:cNvPr>
          <p:cNvSpPr/>
          <p:nvPr/>
        </p:nvSpPr>
        <p:spPr>
          <a:xfrm>
            <a:off x="5623034" y="0"/>
            <a:ext cx="65689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888833" y="1859340"/>
            <a:ext cx="3231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71474-1611-704A-8041-15B1B83B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68" y="87778"/>
            <a:ext cx="3351956" cy="600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21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087531" y="2413337"/>
            <a:ext cx="80169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Who should be here?</a:t>
            </a:r>
            <a:endParaRPr lang="en-US" sz="60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 from scratch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VS Code, open the 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main.dart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Wipe it clean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the code below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647383"/>
            <a:ext cx="10477399" cy="2165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i="1" noProof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</a:t>
            </a: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'package:flutter/material.dart';</a:t>
            </a:r>
          </a:p>
          <a:p>
            <a:endParaRPr lang="en-US" sz="2800" noProof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{}</a:t>
            </a:r>
          </a:p>
        </p:txBody>
      </p:sp>
    </p:spTree>
    <p:extLst>
      <p:ext uri="{BB962C8B-B14F-4D97-AF65-F5344CB8AC3E}">
        <p14:creationId xmlns:p14="http://schemas.microsoft.com/office/powerpoint/2010/main" val="229470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attach something to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2" y="1640958"/>
            <a:ext cx="93304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runApp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Dart, ‘=&gt;’ is equivalent to {return expr};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2999688"/>
            <a:ext cx="10477399" cy="2368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2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'package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:flutter/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b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8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(&lt;Widget&gt;);</a:t>
            </a:r>
          </a:p>
        </p:txBody>
      </p:sp>
    </p:spTree>
    <p:extLst>
      <p:ext uri="{BB962C8B-B14F-4D97-AF65-F5344CB8AC3E}">
        <p14:creationId xmlns:p14="http://schemas.microsoft.com/office/powerpoint/2010/main" val="3377106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0" y="0"/>
            <a:ext cx="419695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950917" y="1679358"/>
            <a:ext cx="3589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‘Let’s talk about Widgets’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58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a widget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Widgets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Stateful Widgets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771900"/>
            <a:ext cx="10477399" cy="1864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  <a:p>
            <a:b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StateFullWidgetExample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1009842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create our first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277471"/>
            <a:ext cx="10551745" cy="45035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3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package:flutter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@override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// TODO: implement build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null;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6784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Material Design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637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4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@override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title: ‘CUCSC Conference’,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180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0" y="-1"/>
            <a:ext cx="4222879" cy="6900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372099" y="1692058"/>
            <a:ext cx="46421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‘Exciting Stuff! Let’s talk about Constructors!’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83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 &amp; Constructors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2182505"/>
            <a:ext cx="1098205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Positional and Named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Named Parameters declared with {}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400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Text Widget 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083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data, {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5"/>
              </a:rPr>
              <a:t>Key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key,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6"/>
              </a:rPr>
              <a:t>TextStyle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style,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7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8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9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0"/>
              </a:rPr>
              <a:t>Locale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locale,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1"/>
              </a:rPr>
              <a:t>bool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softWrap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2"/>
              </a:rPr>
              <a:t>TextOverflow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overflow,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3"/>
              </a:rPr>
              <a:t>double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textScaleFactor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4"/>
              </a:rPr>
              <a:t>int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maxLines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semanticsLabel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})</a:t>
            </a:r>
          </a:p>
        </p:txBody>
      </p:sp>
    </p:spTree>
    <p:extLst>
      <p:ext uri="{BB962C8B-B14F-4D97-AF65-F5344CB8AC3E}">
        <p14:creationId xmlns:p14="http://schemas.microsoft.com/office/powerpoint/2010/main" val="3091064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642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2275799"/>
            <a:ext cx="64454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per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Floating Action Button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6733A-7EBA-DE42-A17D-1839FCE1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364" y="-4670"/>
            <a:ext cx="3460663" cy="68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58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796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Agenda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105700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Flutter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What, why, how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Dart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What, why, how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What are we building today?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What does it use?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Let’s setup out environments!</a:t>
            </a:r>
          </a:p>
          <a:p>
            <a:b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32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51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Scaffold for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5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title: Detroit Meets',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home: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Scaffold(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Text(‘Detroit Meets'),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11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to the Body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6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home: Scaffold(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title:Text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(‘Detroit Meets’),),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body: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Card(child: ,));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9180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Column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518565"/>
            <a:ext cx="121919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7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Text(‘Detroit Meets’),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body: Card(child: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Column(children: &lt;Widget&gt;[],),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}...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62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94693" y="29674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279703"/>
            <a:ext cx="115199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Create a new assets folder and add images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Modify </a:t>
            </a:r>
            <a:r>
              <a:rPr lang="en-US" sz="36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pubspec.yaml</a:t>
            </a:r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6C6B15-AE4D-8840-9276-7AA6E147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73" y="3114711"/>
            <a:ext cx="3603812" cy="1967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BC662D-50A5-5B48-A523-9317F39B3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514" y="3034029"/>
            <a:ext cx="4183983" cy="23569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2ABB1-816B-FC4C-A4B4-9A12492A3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637" y="2900671"/>
            <a:ext cx="1454426" cy="218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81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Image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1" y="1683665"/>
            <a:ext cx="121919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8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detroit_meets.jpeg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),...</a:t>
            </a:r>
          </a:p>
        </p:txBody>
      </p:sp>
    </p:spTree>
    <p:extLst>
      <p:ext uri="{BB962C8B-B14F-4D97-AF65-F5344CB8AC3E}">
        <p14:creationId xmlns:p14="http://schemas.microsoft.com/office/powerpoint/2010/main" val="2864977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Guess what – Padding is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9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Below the Image...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Padding(padding: const 							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)));...</a:t>
            </a:r>
          </a:p>
        </p:txBody>
      </p:sp>
    </p:spTree>
    <p:extLst>
      <p:ext uri="{BB962C8B-B14F-4D97-AF65-F5344CB8AC3E}">
        <p14:creationId xmlns:p14="http://schemas.microsoft.com/office/powerpoint/2010/main" val="4038019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Margin is inside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10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body: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margin:EdgeInsets.all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...</a:t>
            </a:r>
          </a:p>
        </p:txBody>
      </p:sp>
    </p:spTree>
    <p:extLst>
      <p:ext uri="{BB962C8B-B14F-4D97-AF65-F5344CB8AC3E}">
        <p14:creationId xmlns:p14="http://schemas.microsoft.com/office/powerpoint/2010/main" val="1029100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ListViews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give us scroll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11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body: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margin: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993320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Floating Action Button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12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body: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(children: 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,));</a:t>
            </a:r>
          </a:p>
        </p:txBody>
      </p:sp>
    </p:spTree>
    <p:extLst>
      <p:ext uri="{BB962C8B-B14F-4D97-AF65-F5344CB8AC3E}">
        <p14:creationId xmlns:p14="http://schemas.microsoft.com/office/powerpoint/2010/main" val="2126039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FAB object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13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child: const Icon(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Icons.add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));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252940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5AE3-DC96-604C-890E-94B349B2507D}"/>
              </a:ext>
            </a:extLst>
          </p:cNvPr>
          <p:cNvSpPr/>
          <p:nvPr/>
        </p:nvSpPr>
        <p:spPr>
          <a:xfrm>
            <a:off x="1567543" y="914400"/>
            <a:ext cx="9111343" cy="5225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71217-D393-9D42-A631-5367AF5E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53" y="2067741"/>
            <a:ext cx="7433494" cy="2722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2D08E-9C60-C54F-B1A2-9ABE3C26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4201" y="-1268735"/>
            <a:ext cx="14260401" cy="98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50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onPressed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() for the FAB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2055535"/>
            <a:ext cx="12191999" cy="2735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14</a:t>
            </a:r>
          </a:p>
          <a:p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child: const Icon(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Icons.add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 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onPressed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() {}),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));</a:t>
            </a:r>
          </a:p>
        </p:txBody>
      </p:sp>
    </p:spTree>
    <p:extLst>
      <p:ext uri="{BB962C8B-B14F-4D97-AF65-F5344CB8AC3E}">
        <p14:creationId xmlns:p14="http://schemas.microsoft.com/office/powerpoint/2010/main" val="2994762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59544" y="963755"/>
            <a:ext cx="11272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in place now. Let’s wire up the button and images to the list.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BC11B-3111-604E-9ED9-6E82E34809FD}"/>
              </a:ext>
            </a:extLst>
          </p:cNvPr>
          <p:cNvSpPr/>
          <p:nvPr/>
        </p:nvSpPr>
        <p:spPr>
          <a:xfrm>
            <a:off x="459544" y="2533415"/>
            <a:ext cx="1127291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highlight>
                  <a:srgbClr val="E97D1A"/>
                </a:highlight>
                <a:latin typeface="American Typewriter" panose="02090604020004020304" pitchFamily="18" charset="77"/>
                <a:ea typeface="Rocket Sans" panose="020B0602020202020204" pitchFamily="34" charset="0"/>
              </a:rPr>
              <a:t> WARNING: BOILERPLATE CODE AHEAD </a:t>
            </a:r>
            <a:endParaRPr lang="en-US" sz="4000" dirty="0">
              <a:solidFill>
                <a:schemeClr val="bg1"/>
              </a:solidFill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61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64173" y="1995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list of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143000"/>
            <a:ext cx="12191999" cy="5714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15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Declare a set list of images to cycle through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final List&lt;Image&gt; 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= 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detroit_cityscape.jpg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detroit_meets.jpeg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('assets/tigers-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d.jpg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];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_index = 0;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List&lt;Image&gt;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[];</a:t>
            </a:r>
          </a:p>
        </p:txBody>
      </p:sp>
    </p:spTree>
    <p:extLst>
      <p:ext uri="{BB962C8B-B14F-4D97-AF65-F5344CB8AC3E}">
        <p14:creationId xmlns:p14="http://schemas.microsoft.com/office/powerpoint/2010/main" val="2551800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Boiler Plate Alert – A Stateful Class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266092"/>
            <a:ext cx="10477399" cy="5058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16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@override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State&lt;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createState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State&lt;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36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175273" y="2122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make the button do something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335386"/>
            <a:ext cx="12191999" cy="5522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17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//Add to the main class above the build method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onButtonPressed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setState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(() {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_index++;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if (_index &gt;= _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itemImages.length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_index = 0;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listOfImagesForScreen.add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[_index]);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})}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47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64173" y="3286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Update the </a:t>
            </a:r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384300"/>
            <a:ext cx="12191999" cy="5473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18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home: Scaffold(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title: Text('Detroit Meets'),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body: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children: 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</a:t>
            </a:r>
            <a:endParaRPr lang="en-US" sz="28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.map((element) =&gt; 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margin: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</p:txBody>
      </p:sp>
    </p:spTree>
    <p:extLst>
      <p:ext uri="{BB962C8B-B14F-4D97-AF65-F5344CB8AC3E}">
        <p14:creationId xmlns:p14="http://schemas.microsoft.com/office/powerpoint/2010/main" val="951270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64745" y="557848"/>
            <a:ext cx="4285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Nav Drawer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3A89A-19F6-E346-B560-D08DE091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00" y="243128"/>
            <a:ext cx="3213100" cy="6371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F8984-79B2-CD4E-89A1-06866F2DC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00" y="243128"/>
            <a:ext cx="3213100" cy="63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78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64173" y="3286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 simple Nav Drawer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384300"/>
            <a:ext cx="12191999" cy="5473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19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/>
              <a:t>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drawer: Drawer(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child: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padding: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EdgeInsets.zero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children: 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Container(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height: 128.0,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child: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DrawerHeader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  child: Text(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    'Detroit Meets',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    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56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did we learn?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0" y="1640958"/>
            <a:ext cx="1219199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Command Line Tool for Flutter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Constructors and Named Parameters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and Stateful Widgets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 few Widgets </a:t>
            </a: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sym typeface="Wingdings" pitchFamily="2" charset="2"/>
              </a:rPr>
              <a:t></a:t>
            </a: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algn="ctr"/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http://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bit.ly</a:t>
            </a:r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detroitmeetsflutter</a:t>
            </a: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6F297-8849-EA47-8EA9-FAB65697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587" y="437914"/>
            <a:ext cx="3901440" cy="13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63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979" y="257449"/>
            <a:ext cx="10530042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3" y="4446516"/>
            <a:ext cx="6059865" cy="1497719"/>
          </a:xfrm>
        </p:spPr>
        <p:txBody>
          <a:bodyPr anchor="t" anchorCtr="0">
            <a:noAutofit/>
          </a:bodyPr>
          <a:lstStyle/>
          <a:p>
            <a:r>
              <a:rPr lang="en-US" sz="8800" dirty="0"/>
              <a:t>Thank you!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B577B09-AC87-1740-815B-45A946495066}"/>
              </a:ext>
            </a:extLst>
          </p:cNvPr>
          <p:cNvSpPr txBox="1">
            <a:spLocks/>
          </p:cNvSpPr>
          <p:nvPr/>
        </p:nvSpPr>
        <p:spPr>
          <a:xfrm>
            <a:off x="6810561" y="4170183"/>
            <a:ext cx="4893276" cy="2171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D32629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/>
              <a:t>Don Ward</a:t>
            </a:r>
          </a:p>
          <a:p>
            <a:r>
              <a:rPr lang="en-US" sz="2800" b="1">
                <a:solidFill>
                  <a:schemeClr val="bg1"/>
                </a:solidFill>
              </a:rPr>
              <a:t>Quicken Loans</a:t>
            </a:r>
          </a:p>
          <a:p>
            <a:r>
              <a:rPr lang="en-US" sz="2800">
                <a:solidFill>
                  <a:schemeClr val="bg1"/>
                </a:solidFill>
              </a:rPr>
              <a:t>Senior Research Engineer</a:t>
            </a:r>
          </a:p>
          <a:p>
            <a:r>
              <a:rPr lang="en-US" sz="2800">
                <a:solidFill>
                  <a:schemeClr val="bg1"/>
                </a:solidFill>
                <a:hlinkClick r:id="rId5"/>
              </a:rPr>
              <a:t>donward@quickenloans.com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@donwardpeng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42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91038" y="1239377"/>
            <a:ext cx="11009924" cy="45243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Center(</a:t>
            </a:r>
            <a:b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child: new Column(	</a:t>
            </a:r>
            <a:b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children: [</a:t>
            </a:r>
            <a:b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new Text('Hello, World!')),</a:t>
            </a:r>
            <a:b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new Icon(</a:t>
            </a:r>
            <a:r>
              <a:rPr lang="en-US" sz="3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Icons.star</a:t>
            </a: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</a:p>
          <a:p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</a:t>
            </a:r>
            <a:r>
              <a:rPr lang="en-US" sz="3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color:Colors.green</a:t>
            </a: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]</a:t>
            </a:r>
            <a:b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)</a:t>
            </a:r>
            <a:b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709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FCD3D2-0C94-E042-BE0E-F2C9DCD9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330" y="2092325"/>
            <a:ext cx="5857340" cy="267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53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0" y="-397764"/>
            <a:ext cx="4464179" cy="7250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782105" y="2101389"/>
            <a:ext cx="4371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‘Why Flutter?’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80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5AE3-DC96-604C-890E-94B349B2507D}"/>
              </a:ext>
            </a:extLst>
          </p:cNvPr>
          <p:cNvSpPr/>
          <p:nvPr/>
        </p:nvSpPr>
        <p:spPr>
          <a:xfrm>
            <a:off x="1567543" y="914400"/>
            <a:ext cx="9111343" cy="5225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71217-D393-9D42-A631-5367AF5E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53" y="2067741"/>
            <a:ext cx="7433494" cy="2722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2D08E-9C60-C54F-B1A2-9ABE3C26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4201" y="-1268735"/>
            <a:ext cx="14260401" cy="98096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3B501D-EA5C-B045-989D-EC3527A9B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962" y="1478261"/>
            <a:ext cx="6616096" cy="3901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9B796B-3ECB-2E4D-9D19-F68884DF1B70}"/>
              </a:ext>
            </a:extLst>
          </p:cNvPr>
          <p:cNvSpPr txBox="1"/>
          <p:nvPr/>
        </p:nvSpPr>
        <p:spPr>
          <a:xfrm>
            <a:off x="1918010" y="1037063"/>
            <a:ext cx="3256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Native Apps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927900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0C5AE3-DC96-604C-890E-94B349B2507D}"/>
              </a:ext>
            </a:extLst>
          </p:cNvPr>
          <p:cNvSpPr/>
          <p:nvPr/>
        </p:nvSpPr>
        <p:spPr>
          <a:xfrm>
            <a:off x="1567543" y="914400"/>
            <a:ext cx="9111343" cy="5225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71217-D393-9D42-A631-5367AF5E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253" y="2067741"/>
            <a:ext cx="7433494" cy="2722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2D08E-9C60-C54F-B1A2-9ABE3C26F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4201" y="-1268735"/>
            <a:ext cx="14260401" cy="9809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74765-2633-9D41-A7EC-65D7CC9A6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150" y="1460500"/>
            <a:ext cx="8013700" cy="393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9B796B-3ECB-2E4D-9D19-F68884DF1B70}"/>
              </a:ext>
            </a:extLst>
          </p:cNvPr>
          <p:cNvSpPr txBox="1"/>
          <p:nvPr/>
        </p:nvSpPr>
        <p:spPr>
          <a:xfrm>
            <a:off x="1918009" y="1037063"/>
            <a:ext cx="4404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PhoneGap, Cordova, etc.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78913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5E749A0C49DC46936E0BBC186955FC" ma:contentTypeVersion="2" ma:contentTypeDescription="Create a new document." ma:contentTypeScope="" ma:versionID="cf083025ba3273c27b5ed17b6901e6c4">
  <xsd:schema xmlns:xsd="http://www.w3.org/2001/XMLSchema" xmlns:xs="http://www.w3.org/2001/XMLSchema" xmlns:p="http://schemas.microsoft.com/office/2006/metadata/properties" xmlns:ns2="eb0bef7f-96a2-49e5-9e8a-69fe1653df5d" targetNamespace="http://schemas.microsoft.com/office/2006/metadata/properties" ma:root="true" ma:fieldsID="e0bd74f02c34eded4b3ee61cc3c9d4fb" ns2:_="">
    <xsd:import namespace="eb0bef7f-96a2-49e5-9e8a-69fe1653df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0bef7f-96a2-49e5-9e8a-69fe1653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2F26EE-F290-4C96-A301-FD4BF11591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ED4446-15C2-4D03-9F94-FC64632B450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04ADC67-D92A-4668-AFDF-017D7D56EC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0bef7f-96a2-49e5-9e8a-69fe1653df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2537</TotalTime>
  <Words>850</Words>
  <Application>Microsoft Macintosh PowerPoint</Application>
  <PresentationFormat>Widescreen</PresentationFormat>
  <Paragraphs>314</Paragraphs>
  <Slides>49</Slides>
  <Notes>49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American Typewriter</vt:lpstr>
      <vt:lpstr>Arial</vt:lpstr>
      <vt:lpstr>Calibri</vt:lpstr>
      <vt:lpstr>Menlo</vt:lpstr>
      <vt:lpstr>Rocket Sans</vt:lpstr>
      <vt:lpstr>Office Theme</vt:lpstr>
      <vt:lpstr>Bringing ML to Mobile Apps – Let’s build an app to perform Face Recognition using Flutter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Rzemien, Katie</dc:creator>
  <cp:lastModifiedBy>Ward, Don</cp:lastModifiedBy>
  <cp:revision>136</cp:revision>
  <cp:lastPrinted>2019-03-27T18:45:13Z</cp:lastPrinted>
  <dcterms:created xsi:type="dcterms:W3CDTF">2019-01-23T15:38:44Z</dcterms:created>
  <dcterms:modified xsi:type="dcterms:W3CDTF">2019-12-20T19:49:09Z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0x010100DC5E749A0C49DC46936E0BBC186955FC</vt:lpwstr>
  </property>
</Properties>
</file>